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5" d="100"/>
          <a:sy n="165"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Bloomfield HS Total Enrollment</a:t>
            </a:r>
            <a:r>
              <a:rPr lang="en-US" baseline="0" dirty="0" smtClean="0"/>
              <a:t> v Athletic Participation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751</c:v>
                </c:pt>
                <c:pt idx="1">
                  <c:v>485</c:v>
                </c:pt>
              </c:numCache>
            </c:numRef>
          </c:val>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373</c:v>
                </c:pt>
                <c:pt idx="3">
                  <c:v>218</c:v>
                </c:pt>
              </c:numCache>
            </c:numRef>
          </c:val>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378</c:v>
                </c:pt>
                <c:pt idx="2">
                  <c:v>267</c:v>
                </c:pt>
              </c:numCache>
            </c:numRef>
          </c:val>
        </c:ser>
        <c:dLbls>
          <c:showLegendKey val="0"/>
          <c:showVal val="0"/>
          <c:showCatName val="0"/>
          <c:showSerName val="0"/>
          <c:showPercent val="0"/>
          <c:showBubbleSize val="0"/>
        </c:dLbls>
        <c:gapWidth val="219"/>
        <c:overlap val="-27"/>
        <c:axId val="875747728"/>
        <c:axId val="875746640"/>
      </c:barChart>
      <c:catAx>
        <c:axId val="87574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746640"/>
        <c:crosses val="autoZero"/>
        <c:auto val="1"/>
        <c:lblAlgn val="ctr"/>
        <c:lblOffset val="100"/>
        <c:noMultiLvlLbl val="0"/>
      </c:catAx>
      <c:valAx>
        <c:axId val="87574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747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Mesa Alta JH Total Enrollment</a:t>
            </a:r>
            <a:r>
              <a:rPr lang="en-US" baseline="0" dirty="0" smtClean="0"/>
              <a:t> v Athletic Participation</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Sheet1!$B$2:$B$5</c:f>
              <c:numCache>
                <c:formatCode>General</c:formatCode>
                <c:ptCount val="4"/>
                <c:pt idx="0">
                  <c:v>370</c:v>
                </c:pt>
                <c:pt idx="1">
                  <c:v>199</c:v>
                </c:pt>
              </c:numCache>
            </c:numRef>
          </c:val>
        </c:ser>
        <c:ser>
          <c:idx val="1"/>
          <c:order val="1"/>
          <c:tx>
            <c:strRef>
              <c:f>Sheet1!$C$1</c:f>
              <c:strCache>
                <c:ptCount val="1"/>
                <c:pt idx="0">
                  <c:v>Female</c:v>
                </c:pt>
              </c:strCache>
            </c:strRef>
          </c:tx>
          <c:spPr>
            <a:solidFill>
              <a:schemeClr val="accent2"/>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Sheet1!$C$2:$C$5</c:f>
              <c:numCache>
                <c:formatCode>General</c:formatCode>
                <c:ptCount val="4"/>
                <c:pt idx="0">
                  <c:v>176</c:v>
                </c:pt>
                <c:pt idx="3">
                  <c:v>80</c:v>
                </c:pt>
              </c:numCache>
            </c:numRef>
          </c:val>
        </c:ser>
        <c:ser>
          <c:idx val="2"/>
          <c:order val="2"/>
          <c:tx>
            <c:strRef>
              <c:f>Sheet1!$D$1</c:f>
              <c:strCache>
                <c:ptCount val="1"/>
                <c:pt idx="0">
                  <c:v>Male</c:v>
                </c:pt>
              </c:strCache>
            </c:strRef>
          </c:tx>
          <c:spPr>
            <a:solidFill>
              <a:schemeClr val="accent3"/>
            </a:solidFill>
            <a:ln>
              <a:noFill/>
            </a:ln>
            <a:effectLst/>
          </c:spPr>
          <c:invertIfNegative val="0"/>
          <c:cat>
            <c:strRef>
              <c:f>Sheet1!$A$2:$A$5</c:f>
              <c:strCache>
                <c:ptCount val="4"/>
                <c:pt idx="0">
                  <c:v>Enrollment</c:v>
                </c:pt>
                <c:pt idx="1">
                  <c:v>Athletic Participation Total</c:v>
                </c:pt>
                <c:pt idx="2">
                  <c:v>Athletic Participation(M)</c:v>
                </c:pt>
                <c:pt idx="3">
                  <c:v>Athletic Participation(F)</c:v>
                </c:pt>
              </c:strCache>
            </c:strRef>
          </c:cat>
          <c:val>
            <c:numRef>
              <c:f>Sheet1!$D$2:$D$5</c:f>
              <c:numCache>
                <c:formatCode>General</c:formatCode>
                <c:ptCount val="4"/>
                <c:pt idx="0">
                  <c:v>194</c:v>
                </c:pt>
                <c:pt idx="2">
                  <c:v>119</c:v>
                </c:pt>
              </c:numCache>
            </c:numRef>
          </c:val>
        </c:ser>
        <c:dLbls>
          <c:showLegendKey val="0"/>
          <c:showVal val="0"/>
          <c:showCatName val="0"/>
          <c:showSerName val="0"/>
          <c:showPercent val="0"/>
          <c:showBubbleSize val="0"/>
        </c:dLbls>
        <c:gapWidth val="219"/>
        <c:overlap val="-27"/>
        <c:axId val="875742832"/>
        <c:axId val="875748816"/>
      </c:barChart>
      <c:catAx>
        <c:axId val="87574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748816"/>
        <c:crosses val="autoZero"/>
        <c:auto val="1"/>
        <c:lblAlgn val="ctr"/>
        <c:lblOffset val="100"/>
        <c:noMultiLvlLbl val="0"/>
      </c:catAx>
      <c:valAx>
        <c:axId val="87574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742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9/7/2023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ix report</a:t>
            </a:r>
            <a:endParaRPr lang="en-US" dirty="0"/>
          </a:p>
        </p:txBody>
      </p:sp>
      <p:sp>
        <p:nvSpPr>
          <p:cNvPr id="3" name="Subtitle 2"/>
          <p:cNvSpPr>
            <a:spLocks noGrp="1"/>
          </p:cNvSpPr>
          <p:nvPr>
            <p:ph type="subTitle" idx="1"/>
          </p:nvPr>
        </p:nvSpPr>
        <p:spPr/>
        <p:txBody>
          <a:bodyPr/>
          <a:lstStyle/>
          <a:p>
            <a:r>
              <a:rPr lang="en-US" dirty="0" smtClean="0"/>
              <a:t>School Athletic Equity Act</a:t>
            </a:r>
          </a:p>
          <a:p>
            <a:r>
              <a:rPr lang="en-US" smtClean="0"/>
              <a:t>22-23SY</a:t>
            </a:r>
            <a:endParaRPr lang="en-US" dirty="0"/>
          </a:p>
        </p:txBody>
      </p:sp>
    </p:spTree>
    <p:extLst>
      <p:ext uri="{BB962C8B-B14F-4D97-AF65-F5344CB8AC3E}">
        <p14:creationId xmlns:p14="http://schemas.microsoft.com/office/powerpoint/2010/main" val="32128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3-part test</a:t>
            </a:r>
            <a:endParaRPr lang="en-US" dirty="0"/>
          </a:p>
        </p:txBody>
      </p:sp>
      <p:sp>
        <p:nvSpPr>
          <p:cNvPr id="3" name="Content Placeholder 2"/>
          <p:cNvSpPr>
            <a:spLocks noGrp="1"/>
          </p:cNvSpPr>
          <p:nvPr>
            <p:ph idx="1"/>
          </p:nvPr>
        </p:nvSpPr>
        <p:spPr/>
        <p:txBody>
          <a:bodyPr/>
          <a:lstStyle/>
          <a:p>
            <a:r>
              <a:rPr lang="en-US" dirty="0" smtClean="0"/>
              <a:t>1. Proportionality</a:t>
            </a:r>
          </a:p>
          <a:p>
            <a:pPr lvl="1"/>
            <a:r>
              <a:rPr lang="en-US" dirty="0" smtClean="0"/>
              <a:t>This test looks at the number of male and female students enrolled that is proportional to their overall representation in the student body. This means that if a school is 50% male and 50% female, and the athletics are also split 50/50 or close to it..the school is generally in compliance with Title IX. If the student body at large is 50/50, but the athletics programs are 30% female and 70% male, the school is not in compliance.  </a:t>
            </a:r>
          </a:p>
          <a:p>
            <a:pPr lvl="3"/>
            <a:r>
              <a:rPr lang="en-US" dirty="0" smtClean="0"/>
              <a:t>In order to comply, the schools should ideally boost the female athletics programs by adding new teams and opportunities. </a:t>
            </a:r>
          </a:p>
          <a:p>
            <a:pPr marL="1371600" lvl="3" indent="0">
              <a:buNone/>
            </a:pPr>
            <a:endParaRPr lang="en-US" dirty="0"/>
          </a:p>
        </p:txBody>
      </p:sp>
    </p:spTree>
    <p:extLst>
      <p:ext uri="{BB962C8B-B14F-4D97-AF65-F5344CB8AC3E}">
        <p14:creationId xmlns:p14="http://schemas.microsoft.com/office/powerpoint/2010/main" val="142317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2. Expansion</a:t>
            </a:r>
            <a:endParaRPr lang="en-US" dirty="0"/>
          </a:p>
          <a:p>
            <a:pPr lvl="1"/>
            <a:r>
              <a:rPr lang="en-US" dirty="0"/>
              <a:t>This test looks at </a:t>
            </a:r>
            <a:r>
              <a:rPr lang="en-US" dirty="0" smtClean="0"/>
              <a:t>if the school has a history of fewer programs and opportunities for female students, but they can show that they are working to expand their female athletics programs, they would be seen as complying with Title IX. As long as the expansion is in line with the interest female student athletes have shown in joining athletics programs, the school meets Title IX’s requirements even if they are still behind having equal male and female programs.</a:t>
            </a:r>
            <a:endParaRPr lang="en-US" dirty="0"/>
          </a:p>
          <a:p>
            <a:pPr marL="0" indent="0">
              <a:buNone/>
            </a:pPr>
            <a:endParaRPr lang="en-US" dirty="0"/>
          </a:p>
        </p:txBody>
      </p:sp>
    </p:spTree>
    <p:extLst>
      <p:ext uri="{BB962C8B-B14F-4D97-AF65-F5344CB8AC3E}">
        <p14:creationId xmlns:p14="http://schemas.microsoft.com/office/powerpoint/2010/main" val="158740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test (cont…)</a:t>
            </a:r>
            <a:endParaRPr lang="en-US" dirty="0"/>
          </a:p>
        </p:txBody>
      </p:sp>
      <p:sp>
        <p:nvSpPr>
          <p:cNvPr id="3" name="Content Placeholder 2"/>
          <p:cNvSpPr>
            <a:spLocks noGrp="1"/>
          </p:cNvSpPr>
          <p:nvPr>
            <p:ph idx="1"/>
          </p:nvPr>
        </p:nvSpPr>
        <p:spPr/>
        <p:txBody>
          <a:bodyPr/>
          <a:lstStyle/>
          <a:p>
            <a:r>
              <a:rPr lang="en-US" dirty="0" smtClean="0"/>
              <a:t>3. Accommodating </a:t>
            </a:r>
            <a:endParaRPr lang="en-US" dirty="0"/>
          </a:p>
          <a:p>
            <a:pPr lvl="1"/>
            <a:r>
              <a:rPr lang="en-US" dirty="0"/>
              <a:t>This test looks at if the </a:t>
            </a:r>
            <a:r>
              <a:rPr lang="en-US" dirty="0" smtClean="0"/>
              <a:t>programs are not equal, and they are not currently being expanded to meet student interests, then a school can show they are complying with Title IX by showing that they already meet the interests of the students. If schools run surveys and take input from female students and they are essentially satisfied with having fewer athletics opportunities, then it is not considered a Title IX violation. </a:t>
            </a:r>
            <a:endParaRPr lang="en-US" dirty="0"/>
          </a:p>
          <a:p>
            <a:endParaRPr lang="en-US" dirty="0"/>
          </a:p>
        </p:txBody>
      </p:sp>
    </p:spTree>
    <p:extLst>
      <p:ext uri="{BB962C8B-B14F-4D97-AF65-F5344CB8AC3E}">
        <p14:creationId xmlns:p14="http://schemas.microsoft.com/office/powerpoint/2010/main" val="20990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98998" y="318580"/>
            <a:ext cx="3599598" cy="6740307"/>
          </a:xfrm>
          <a:prstGeom prst="rect">
            <a:avLst/>
          </a:prstGeom>
          <a:noFill/>
        </p:spPr>
        <p:txBody>
          <a:bodyPr wrap="square" rtlCol="0">
            <a:spAutoFit/>
          </a:bodyPr>
          <a:lstStyle/>
          <a:p>
            <a:r>
              <a:rPr lang="en-US" dirty="0" smtClean="0"/>
              <a:t>Bloomfield HS: 22-23SY</a:t>
            </a:r>
          </a:p>
          <a:p>
            <a:r>
              <a:rPr lang="en-US" dirty="0"/>
              <a:t>	</a:t>
            </a:r>
            <a:r>
              <a:rPr lang="en-US" dirty="0" smtClean="0"/>
              <a:t>Total Enrollment: 751</a:t>
            </a:r>
          </a:p>
          <a:p>
            <a:r>
              <a:rPr lang="en-US" dirty="0"/>
              <a:t>	</a:t>
            </a:r>
            <a:r>
              <a:rPr lang="en-US" dirty="0" smtClean="0"/>
              <a:t>Male students: 378</a:t>
            </a:r>
          </a:p>
          <a:p>
            <a:r>
              <a:rPr lang="en-US" dirty="0"/>
              <a:t>	</a:t>
            </a:r>
            <a:r>
              <a:rPr lang="en-US" dirty="0" smtClean="0"/>
              <a:t>Female students: 373</a:t>
            </a:r>
          </a:p>
          <a:p>
            <a:endParaRPr lang="en-US" dirty="0" smtClean="0"/>
          </a:p>
          <a:p>
            <a:r>
              <a:rPr lang="en-US" dirty="0" smtClean="0"/>
              <a:t>Athletics Participation Total: 485</a:t>
            </a:r>
          </a:p>
          <a:p>
            <a:r>
              <a:rPr lang="en-US" dirty="0"/>
              <a:t>	</a:t>
            </a:r>
            <a:endParaRPr lang="en-US" dirty="0" smtClean="0"/>
          </a:p>
          <a:p>
            <a:r>
              <a:rPr lang="en-US" dirty="0" smtClean="0"/>
              <a:t>	Male: 267 (increase from 234 in 21-22SY)</a:t>
            </a:r>
          </a:p>
          <a:p>
            <a:r>
              <a:rPr lang="en-US" dirty="0"/>
              <a:t>	</a:t>
            </a:r>
            <a:r>
              <a:rPr lang="en-US" dirty="0" smtClean="0"/>
              <a:t>Female: 218 (increase from 202 in 21-22SY)</a:t>
            </a:r>
          </a:p>
          <a:p>
            <a:endParaRPr lang="en-US" dirty="0" smtClean="0"/>
          </a:p>
          <a:p>
            <a:r>
              <a:rPr lang="en-US" dirty="0" smtClean="0"/>
              <a:t>% of Female Participation: 58% (decrease from 60.12% in 21-22SY)</a:t>
            </a:r>
          </a:p>
          <a:p>
            <a:r>
              <a:rPr lang="en-US" dirty="0" smtClean="0"/>
              <a:t>% of Male Participation: 71% (increase from 66.29% in 21-22SY)</a:t>
            </a:r>
          </a:p>
          <a:p>
            <a:endParaRPr lang="en-US" dirty="0"/>
          </a:p>
          <a:p>
            <a:r>
              <a:rPr lang="en-US" dirty="0" smtClean="0"/>
              <a:t>TOTAL PARTICIPATION %:</a:t>
            </a:r>
          </a:p>
          <a:p>
            <a:r>
              <a:rPr lang="en-US" dirty="0" smtClean="0"/>
              <a:t>65% (increase from 63.28% in 21-22SY)</a:t>
            </a:r>
          </a:p>
          <a:p>
            <a:endParaRPr lang="en-US" dirty="0" smtClean="0"/>
          </a:p>
          <a:p>
            <a:r>
              <a:rPr lang="en-US" dirty="0"/>
              <a:t>	</a:t>
            </a:r>
          </a:p>
        </p:txBody>
      </p:sp>
      <p:graphicFrame>
        <p:nvGraphicFramePr>
          <p:cNvPr id="8" name="Chart 7"/>
          <p:cNvGraphicFramePr/>
          <p:nvPr>
            <p:extLst>
              <p:ext uri="{D42A27DB-BD31-4B8C-83A1-F6EECF244321}">
                <p14:modId xmlns:p14="http://schemas.microsoft.com/office/powerpoint/2010/main" val="1875612772"/>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6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0" y="203795"/>
            <a:ext cx="3718797" cy="7017306"/>
          </a:xfrm>
          <a:prstGeom prst="rect">
            <a:avLst/>
          </a:prstGeom>
          <a:noFill/>
        </p:spPr>
        <p:txBody>
          <a:bodyPr wrap="square" rtlCol="0">
            <a:spAutoFit/>
          </a:bodyPr>
          <a:lstStyle/>
          <a:p>
            <a:r>
              <a:rPr lang="en-US" dirty="0" smtClean="0"/>
              <a:t>Mesa Alta JH: 22-23SY</a:t>
            </a:r>
          </a:p>
          <a:p>
            <a:r>
              <a:rPr lang="en-US" dirty="0"/>
              <a:t>	</a:t>
            </a:r>
            <a:r>
              <a:rPr lang="en-US" dirty="0" smtClean="0"/>
              <a:t>Total Enrollment: 370</a:t>
            </a:r>
          </a:p>
          <a:p>
            <a:r>
              <a:rPr lang="en-US" dirty="0"/>
              <a:t>	</a:t>
            </a:r>
            <a:r>
              <a:rPr lang="en-US" dirty="0" smtClean="0"/>
              <a:t>Male students: 194</a:t>
            </a:r>
          </a:p>
          <a:p>
            <a:r>
              <a:rPr lang="en-US" dirty="0"/>
              <a:t>	</a:t>
            </a:r>
            <a:r>
              <a:rPr lang="en-US" dirty="0" smtClean="0"/>
              <a:t>Female students: 176</a:t>
            </a:r>
          </a:p>
          <a:p>
            <a:endParaRPr lang="en-US" dirty="0" smtClean="0"/>
          </a:p>
          <a:p>
            <a:r>
              <a:rPr lang="en-US" dirty="0" smtClean="0"/>
              <a:t>Athletic Participation Total: 199 (increase from 190 in 21-22SY)</a:t>
            </a:r>
          </a:p>
          <a:p>
            <a:r>
              <a:rPr lang="en-US" dirty="0"/>
              <a:t>	</a:t>
            </a:r>
            <a:endParaRPr lang="en-US" dirty="0" smtClean="0"/>
          </a:p>
          <a:p>
            <a:r>
              <a:rPr lang="en-US" dirty="0"/>
              <a:t>	</a:t>
            </a:r>
            <a:r>
              <a:rPr lang="en-US" dirty="0" smtClean="0"/>
              <a:t>Male: 119 (increase from 111 in 21-22SY)</a:t>
            </a:r>
          </a:p>
          <a:p>
            <a:r>
              <a:rPr lang="en-US" dirty="0"/>
              <a:t>	</a:t>
            </a:r>
            <a:r>
              <a:rPr lang="en-US" dirty="0" smtClean="0"/>
              <a:t>Female: 80 (increase from 79 in 21-22SY)</a:t>
            </a:r>
          </a:p>
          <a:p>
            <a:endParaRPr lang="en-US" dirty="0" smtClean="0"/>
          </a:p>
          <a:p>
            <a:r>
              <a:rPr lang="en-US" dirty="0" smtClean="0"/>
              <a:t>% of Female Participation: 45% (increase from 37.44% in 21-22SY)</a:t>
            </a:r>
          </a:p>
          <a:p>
            <a:r>
              <a:rPr lang="en-US" dirty="0" smtClean="0"/>
              <a:t>% of Male Participation: 61% (increase from 56.92% in 21-22SY)</a:t>
            </a:r>
          </a:p>
          <a:p>
            <a:endParaRPr lang="en-US" dirty="0"/>
          </a:p>
          <a:p>
            <a:r>
              <a:rPr lang="en-US" dirty="0" smtClean="0"/>
              <a:t>TOTAL PARTICIPATION %:</a:t>
            </a:r>
          </a:p>
          <a:p>
            <a:r>
              <a:rPr lang="en-US" dirty="0" smtClean="0"/>
              <a:t>54% (increase from 46.80% in 21-22SY)</a:t>
            </a:r>
          </a:p>
          <a:p>
            <a:endParaRPr lang="en-US" dirty="0" smtClean="0"/>
          </a:p>
          <a:p>
            <a:r>
              <a:rPr lang="en-US" dirty="0"/>
              <a:t>	</a:t>
            </a:r>
          </a:p>
        </p:txBody>
      </p:sp>
      <p:graphicFrame>
        <p:nvGraphicFramePr>
          <p:cNvPr id="7" name="Chart 6"/>
          <p:cNvGraphicFramePr/>
          <p:nvPr>
            <p:extLst>
              <p:ext uri="{D42A27DB-BD31-4B8C-83A1-F6EECF244321}">
                <p14:modId xmlns:p14="http://schemas.microsoft.com/office/powerpoint/2010/main" val="525956388"/>
              </p:ext>
            </p:extLst>
          </p:nvPr>
        </p:nvGraphicFramePr>
        <p:xfrm>
          <a:off x="4137498" y="1653702"/>
          <a:ext cx="7153072" cy="448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89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2079" y="318580"/>
            <a:ext cx="2020067" cy="1198934"/>
          </a:xfrm>
        </p:spPr>
      </p:pic>
      <p:sp>
        <p:nvSpPr>
          <p:cNvPr id="5" name="TextBox 4"/>
          <p:cNvSpPr txBox="1"/>
          <p:nvPr/>
        </p:nvSpPr>
        <p:spPr>
          <a:xfrm>
            <a:off x="174171" y="2010383"/>
            <a:ext cx="11879943" cy="3046988"/>
          </a:xfrm>
          <a:prstGeom prst="rect">
            <a:avLst/>
          </a:prstGeom>
          <a:noFill/>
        </p:spPr>
        <p:txBody>
          <a:bodyPr wrap="square" rtlCol="0">
            <a:spAutoFit/>
          </a:bodyPr>
          <a:lstStyle/>
          <a:p>
            <a:pPr algn="ctr"/>
            <a:r>
              <a:rPr lang="en-US" sz="9600" dirty="0" smtClean="0"/>
              <a:t>Thank you</a:t>
            </a:r>
          </a:p>
          <a:p>
            <a:endParaRPr lang="en-US" dirty="0" smtClean="0"/>
          </a:p>
          <a:p>
            <a:pPr algn="ctr"/>
            <a:r>
              <a:rPr lang="en-US" dirty="0"/>
              <a:t>	</a:t>
            </a:r>
            <a:endParaRPr lang="en-US" dirty="0" smtClean="0"/>
          </a:p>
          <a:p>
            <a:pPr algn="ctr"/>
            <a:r>
              <a:rPr lang="en-US" sz="6000" dirty="0" smtClean="0"/>
              <a:t>Questions?</a:t>
            </a:r>
            <a:endParaRPr lang="en-US" sz="6000" dirty="0"/>
          </a:p>
        </p:txBody>
      </p:sp>
    </p:spTree>
    <p:extLst>
      <p:ext uri="{BB962C8B-B14F-4D97-AF65-F5344CB8AC3E}">
        <p14:creationId xmlns:p14="http://schemas.microsoft.com/office/powerpoint/2010/main" val="2386462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1777</TotalTime>
  <Words>328</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Bookman Old Style</vt:lpstr>
      <vt:lpstr>Rockwell</vt:lpstr>
      <vt:lpstr>Damask</vt:lpstr>
      <vt:lpstr>Title ix report</vt:lpstr>
      <vt:lpstr>The 3-part test</vt:lpstr>
      <vt:lpstr>3-part test (CONT…)</vt:lpstr>
      <vt:lpstr>3-part test (cont…)</vt:lpstr>
      <vt:lpstr>PowerPoint Presentation</vt:lpstr>
      <vt:lpstr>PowerPoint Presentation</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report</dc:title>
  <dc:creator>Ben Tensay</dc:creator>
  <cp:lastModifiedBy>Ben Tensay</cp:lastModifiedBy>
  <cp:revision>41</cp:revision>
  <cp:lastPrinted>2022-09-13T14:55:11Z</cp:lastPrinted>
  <dcterms:created xsi:type="dcterms:W3CDTF">2021-07-27T17:27:41Z</dcterms:created>
  <dcterms:modified xsi:type="dcterms:W3CDTF">2023-09-07T21:13:36Z</dcterms:modified>
</cp:coreProperties>
</file>